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handoutMasterIdLst>
    <p:handoutMasterId r:id="rId13"/>
  </p:handoutMasterIdLst>
  <p:sldIdLst>
    <p:sldId id="256" r:id="rId2"/>
    <p:sldId id="362" r:id="rId3"/>
    <p:sldId id="363" r:id="rId4"/>
    <p:sldId id="375" r:id="rId5"/>
    <p:sldId id="416" r:id="rId6"/>
    <p:sldId id="368" r:id="rId7"/>
    <p:sldId id="372" r:id="rId8"/>
    <p:sldId id="419" r:id="rId9"/>
    <p:sldId id="418" r:id="rId10"/>
    <p:sldId id="396"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Anne Giron" initials="RA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4" autoAdjust="0"/>
    <p:restoredTop sz="76732" autoAdjust="0"/>
  </p:normalViewPr>
  <p:slideViewPr>
    <p:cSldViewPr snapToGrid="0" snapToObjects="1">
      <p:cViewPr varScale="1">
        <p:scale>
          <a:sx n="43" d="100"/>
          <a:sy n="43" d="100"/>
        </p:scale>
        <p:origin x="816" y="36"/>
      </p:cViewPr>
      <p:guideLst>
        <p:guide orient="horz" pos="2160"/>
        <p:guide pos="2880"/>
      </p:guideLst>
    </p:cSldViewPr>
  </p:slideViewPr>
  <p:outlineViewPr>
    <p:cViewPr>
      <p:scale>
        <a:sx n="33" d="100"/>
        <a:sy n="33" d="100"/>
      </p:scale>
      <p:origin x="0" y="2004"/>
    </p:cViewPr>
  </p:outlineViewPr>
  <p:notesTextViewPr>
    <p:cViewPr>
      <p:scale>
        <a:sx n="3" d="2"/>
        <a:sy n="3" d="2"/>
      </p:scale>
      <p:origin x="0" y="0"/>
    </p:cViewPr>
  </p:notesTextViewPr>
  <p:sorterViewPr>
    <p:cViewPr varScale="1">
      <p:scale>
        <a:sx n="1" d="1"/>
        <a:sy n="1" d="1"/>
      </p:scale>
      <p:origin x="0" y="534"/>
    </p:cViewPr>
  </p:sorterViewPr>
  <p:notesViewPr>
    <p:cSldViewPr snapToGrid="0" snapToObjects="1">
      <p:cViewPr varScale="1">
        <p:scale>
          <a:sx n="56" d="100"/>
          <a:sy n="56" d="100"/>
        </p:scale>
        <p:origin x="-28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B20DF7-0809-AF4C-A400-20876E26AF37}" type="datetimeFigureOut">
              <a:rPr lang="en-US" smtClean="0"/>
              <a:t>11/15/2016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00A132-6B91-A24D-80B0-0D4ADEBE2825}" type="slidenum">
              <a:rPr lang="en-US" smtClean="0"/>
              <a:t>‹#›</a:t>
            </a:fld>
            <a:endParaRPr lang="en-US"/>
          </a:p>
        </p:txBody>
      </p:sp>
    </p:spTree>
    <p:extLst>
      <p:ext uri="{BB962C8B-B14F-4D97-AF65-F5344CB8AC3E}">
        <p14:creationId xmlns:p14="http://schemas.microsoft.com/office/powerpoint/2010/main" val="1952639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5D13A7-B38F-42E1-B018-238DA0640379}" type="datetimeFigureOut">
              <a:rPr lang="en-US" smtClean="0"/>
              <a:t>11/15/2016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04D0C2-B2D0-4558-82ED-F54D604F438E}" type="slidenum">
              <a:rPr lang="en-US" smtClean="0"/>
              <a:t>‹#›</a:t>
            </a:fld>
            <a:endParaRPr lang="en-US"/>
          </a:p>
        </p:txBody>
      </p:sp>
    </p:spTree>
    <p:extLst>
      <p:ext uri="{BB962C8B-B14F-4D97-AF65-F5344CB8AC3E}">
        <p14:creationId xmlns:p14="http://schemas.microsoft.com/office/powerpoint/2010/main" val="136313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9304D0C2-B2D0-4558-82ED-F54D604F438E}" type="slidenum">
              <a:rPr lang="en-US" smtClean="0"/>
              <a:t>1</a:t>
            </a:fld>
            <a:endParaRPr lang="en-US"/>
          </a:p>
        </p:txBody>
      </p:sp>
    </p:spTree>
    <p:extLst>
      <p:ext uri="{BB962C8B-B14F-4D97-AF65-F5344CB8AC3E}">
        <p14:creationId xmlns:p14="http://schemas.microsoft.com/office/powerpoint/2010/main" val="2073823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Sabon" pitchFamily="1" charset="0"/>
                <a:ea typeface="ＭＳ Ｐゴシック" pitchFamily="1" charset="-128"/>
              </a:defRPr>
            </a:lvl1pPr>
            <a:lvl2pPr marL="755650" indent="-290513">
              <a:defRPr sz="2000">
                <a:solidFill>
                  <a:schemeClr val="tx1"/>
                </a:solidFill>
                <a:latin typeface="Sabon" pitchFamily="1" charset="0"/>
                <a:ea typeface="ＭＳ Ｐゴシック" pitchFamily="1" charset="-128"/>
              </a:defRPr>
            </a:lvl2pPr>
            <a:lvl3pPr marL="1163638" indent="-231775">
              <a:defRPr sz="2000">
                <a:solidFill>
                  <a:schemeClr val="tx1"/>
                </a:solidFill>
                <a:latin typeface="Sabon" pitchFamily="1" charset="0"/>
                <a:ea typeface="ＭＳ Ｐゴシック" pitchFamily="1" charset="-128"/>
              </a:defRPr>
            </a:lvl3pPr>
            <a:lvl4pPr marL="1630363" indent="-231775">
              <a:defRPr sz="2000">
                <a:solidFill>
                  <a:schemeClr val="tx1"/>
                </a:solidFill>
                <a:latin typeface="Sabon" pitchFamily="1" charset="0"/>
                <a:ea typeface="ＭＳ Ｐゴシック" pitchFamily="1" charset="-128"/>
              </a:defRPr>
            </a:lvl4pPr>
            <a:lvl5pPr marL="2095500" indent="-231775">
              <a:defRPr sz="2000">
                <a:solidFill>
                  <a:schemeClr val="tx1"/>
                </a:solidFill>
                <a:latin typeface="Sabon" pitchFamily="1" charset="0"/>
                <a:ea typeface="ＭＳ Ｐゴシック" pitchFamily="1" charset="-128"/>
              </a:defRPr>
            </a:lvl5pPr>
            <a:lvl6pPr marL="2552700" indent="-231775" eaLnBrk="0" fontAlgn="base" hangingPunct="0">
              <a:spcBef>
                <a:spcPct val="0"/>
              </a:spcBef>
              <a:spcAft>
                <a:spcPct val="0"/>
              </a:spcAft>
              <a:defRPr sz="2000">
                <a:solidFill>
                  <a:schemeClr val="tx1"/>
                </a:solidFill>
                <a:latin typeface="Sabon" pitchFamily="1" charset="0"/>
                <a:ea typeface="ＭＳ Ｐゴシック" pitchFamily="1" charset="-128"/>
              </a:defRPr>
            </a:lvl6pPr>
            <a:lvl7pPr marL="3009900" indent="-231775" eaLnBrk="0" fontAlgn="base" hangingPunct="0">
              <a:spcBef>
                <a:spcPct val="0"/>
              </a:spcBef>
              <a:spcAft>
                <a:spcPct val="0"/>
              </a:spcAft>
              <a:defRPr sz="2000">
                <a:solidFill>
                  <a:schemeClr val="tx1"/>
                </a:solidFill>
                <a:latin typeface="Sabon" pitchFamily="1" charset="0"/>
                <a:ea typeface="ＭＳ Ｐゴシック" pitchFamily="1" charset="-128"/>
              </a:defRPr>
            </a:lvl7pPr>
            <a:lvl8pPr marL="3467100" indent="-231775" eaLnBrk="0" fontAlgn="base" hangingPunct="0">
              <a:spcBef>
                <a:spcPct val="0"/>
              </a:spcBef>
              <a:spcAft>
                <a:spcPct val="0"/>
              </a:spcAft>
              <a:defRPr sz="2000">
                <a:solidFill>
                  <a:schemeClr val="tx1"/>
                </a:solidFill>
                <a:latin typeface="Sabon" pitchFamily="1" charset="0"/>
                <a:ea typeface="ＭＳ Ｐゴシック" pitchFamily="1" charset="-128"/>
              </a:defRPr>
            </a:lvl8pPr>
            <a:lvl9pPr marL="3924300" indent="-231775" eaLnBrk="0" fontAlgn="base" hangingPunct="0">
              <a:spcBef>
                <a:spcPct val="0"/>
              </a:spcBef>
              <a:spcAft>
                <a:spcPct val="0"/>
              </a:spcAft>
              <a:defRPr sz="2000">
                <a:solidFill>
                  <a:schemeClr val="tx1"/>
                </a:solidFill>
                <a:latin typeface="Sabon" pitchFamily="1" charset="0"/>
                <a:ea typeface="ＭＳ Ｐゴシック" pitchFamily="1" charset="-128"/>
              </a:defRPr>
            </a:lvl9pPr>
          </a:lstStyle>
          <a:p>
            <a:fld id="{6B067163-842C-40B4-B9EB-75FEB6C799BD}" type="slidenum">
              <a:rPr lang="en-US" altLang="en-US" sz="1200" smtClean="0">
                <a:solidFill>
                  <a:srgbClr val="000000"/>
                </a:solidFill>
                <a:latin typeface="Arial" charset="0"/>
              </a:rPr>
              <a:pPr/>
              <a:t>3</a:t>
            </a:fld>
            <a:endParaRPr lang="en-US" altLang="en-US" sz="1200">
              <a:solidFill>
                <a:srgbClr val="000000"/>
              </a:solidFill>
              <a:latin typeface="Arial" charset="0"/>
            </a:endParaRPr>
          </a:p>
        </p:txBody>
      </p:sp>
    </p:spTree>
    <p:extLst>
      <p:ext uri="{BB962C8B-B14F-4D97-AF65-F5344CB8AC3E}">
        <p14:creationId xmlns:p14="http://schemas.microsoft.com/office/powerpoint/2010/main" val="2693578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US" dirty="0"/>
              <a:t>The Alliance, along with HUD, VA and </a:t>
            </a:r>
            <a:r>
              <a:rPr lang="en-US" dirty="0" err="1"/>
              <a:t>Abt</a:t>
            </a:r>
            <a:r>
              <a:rPr lang="en-US" dirty="0"/>
              <a:t>, recently released </a:t>
            </a:r>
            <a:r>
              <a:rPr lang="en-US" dirty="0">
                <a:latin typeface="Tw Cen MT" panose="020B0602020104020603" pitchFamily="34" charset="0"/>
              </a:rPr>
              <a:t>Rapid Re-Housing Performance Benchmarks and Program Standards, which provide specific guidance on how to effectively implement rapid re-housing programs.  </a:t>
            </a:r>
          </a:p>
          <a:p>
            <a:pPr defTabSz="931774">
              <a:defRPr/>
            </a:pPr>
            <a:endParaRPr lang="en-US" dirty="0"/>
          </a:p>
          <a:p>
            <a:pPr defTabSz="931774">
              <a:defRPr/>
            </a:pPr>
            <a:r>
              <a:rPr lang="en-US" b="1" dirty="0"/>
              <a:t>Housing Identification:</a:t>
            </a:r>
          </a:p>
          <a:p>
            <a:pPr defTabSz="931774">
              <a:defRPr/>
            </a:pPr>
            <a:endParaRPr lang="en-US" dirty="0"/>
          </a:p>
          <a:p>
            <a:pPr marL="174708" indent="-174708">
              <a:buFont typeface="Arial" panose="020B0604020202020204" pitchFamily="34" charset="0"/>
              <a:buChar char="•"/>
            </a:pPr>
            <a:r>
              <a:rPr lang="en-US" dirty="0"/>
              <a:t>Housing Identification is the first core component of rapid re-housing. The goal is to find housing for program participants quickly. Program staff recruit landlords with units in the communities and neighborhoods where program participants want to live and negotiate with landlords to help program participants access housing. </a:t>
            </a:r>
          </a:p>
          <a:p>
            <a:pPr marL="174708" indent="-174708">
              <a:buFont typeface="Arial" panose="020B0604020202020204" pitchFamily="34" charset="0"/>
              <a:buChar char="•"/>
            </a:pPr>
            <a:r>
              <a:rPr lang="en-US" dirty="0"/>
              <a:t>The recruitment of landlords is essential to program participants having rapid access to permanent housing from the moment they enter the program.  The more partnerships with landlords the program has developed, the more opportunities program participants have to rapidly obtain permanent housing.  As landlords experience the benefits of a partnership with rapid re-housing programs, they may give preference to program participants or even be willing to occasionally consider some reduction in rent or an occasional late payment.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program must also be knowledgeable about landlord responsibilities to protect households served by the program.</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Beyond landlord recruitment, programs must also match households to appropriate housing—housing for which they will be able to pay the rent after financial assistance ends; that is decent; and, that is safe, including meeting the particular safety needs of survivors of domestic violence. Effective programs accomplish this by providing a variety of housing options in a variety of neighborhoods and by serving as a resource to households during the housing search, location, and application processes.</a:t>
            </a:r>
          </a:p>
          <a:p>
            <a:pPr marL="174708" indent="-174708" defTabSz="931774">
              <a:buFont typeface="Arial" panose="020B0604020202020204" pitchFamily="34" charset="0"/>
              <a:buChar char="•"/>
              <a:defRPr/>
            </a:pPr>
            <a:endParaRPr lang="en-US" dirty="0"/>
          </a:p>
          <a:p>
            <a:pPr defTabSz="931774">
              <a:defRPr/>
            </a:pPr>
            <a:endParaRPr lang="en-US" b="1" dirty="0"/>
          </a:p>
          <a:p>
            <a:pPr defTabSz="931774">
              <a:defRPr/>
            </a:pPr>
            <a:r>
              <a:rPr lang="en-US" b="1" dirty="0"/>
              <a:t>Rent and Move-In Assistance (Financial):</a:t>
            </a:r>
          </a:p>
          <a:p>
            <a:pPr marL="174708" indent="-174708" defTabSz="931774">
              <a:buFont typeface="Arial" panose="020B0604020202020204" pitchFamily="34" charset="0"/>
              <a:buChar char="•"/>
              <a:defRPr/>
            </a:pPr>
            <a:endParaRPr lang="en-US" dirty="0"/>
          </a:p>
          <a:p>
            <a:pPr marL="174708" indent="-174708">
              <a:buFont typeface="Arial" panose="020B0604020202020204" pitchFamily="34" charset="0"/>
              <a:buChar char="•"/>
            </a:pPr>
            <a:r>
              <a:rPr lang="en-US" dirty="0"/>
              <a:t>The goal of rent and move-in assistance is to provide short-term help to households so they can pay for housing. Activities under this core component include paying for security deposits, move-in expenses, rent, and utilities. </a:t>
            </a:r>
          </a:p>
          <a:p>
            <a:pPr marL="174708" indent="-174708">
              <a:buFont typeface="Arial" panose="020B0604020202020204" pitchFamily="34" charset="0"/>
              <a:buChar char="•"/>
            </a:pPr>
            <a:r>
              <a:rPr lang="en-US" dirty="0"/>
              <a:t>The intent of the rent and move-in assistance component of rapid re-housing is to enable the quick resolution of the immediate housing crisis. The majority of RRH participants will be able to maintain housing with short-term rent assistance. Programs should start out by assuming households, even those with zero income or other barriers, will succeed with a minimal subsidy and support rather than a long subsidy, and extend these if/when necessary. Households with higher housing barriers or no income may need assistance for different depths or durations, but such households should still be assisted in immediately attaining permanent housing and the large majority will still successfully exit to permanent housing.  </a:t>
            </a:r>
          </a:p>
          <a:p>
            <a:pPr marL="174708" indent="-174708">
              <a:buFont typeface="Arial" panose="020B0604020202020204" pitchFamily="34" charset="0"/>
              <a:buChar char="•"/>
            </a:pPr>
            <a:r>
              <a:rPr lang="en-US" dirty="0"/>
              <a:t>Programs should be attentive to the ability of a household to maintain housing once subsidy ends, but should not be entirely constrained by attempts to reach a rent burden of only 30 percent of a participant’s income—a standard that is not achieved by the majority of low-income and poor households.  Instead, they should recognize that once housed, the RRH households will be much better positioned to increase their incomes and address their other needs.     </a:t>
            </a:r>
          </a:p>
          <a:p>
            <a:pPr marL="174708" indent="-174708">
              <a:buFont typeface="Arial" panose="020B0604020202020204" pitchFamily="34" charset="0"/>
              <a:buChar char="•"/>
            </a:pPr>
            <a:r>
              <a:rPr lang="en-US" dirty="0"/>
              <a:t>Additionally, by not over-serving households, programs can maximize the impact of available resources to serve the largest number of people possible. The flexible nature of the rapid re-housing program model enables agencies to be responsive to the varied and changing needs of program participants and the community as a whole.</a:t>
            </a:r>
          </a:p>
          <a:p>
            <a:pPr marL="174708" indent="-174708" defTabSz="931774">
              <a:buFont typeface="Arial" panose="020B0604020202020204" pitchFamily="34" charset="0"/>
              <a:buChar char="•"/>
              <a:defRPr/>
            </a:pPr>
            <a:endParaRPr lang="en-US" dirty="0"/>
          </a:p>
          <a:p>
            <a:pPr defTabSz="931774">
              <a:defRPr/>
            </a:pPr>
            <a:r>
              <a:rPr lang="en-US" b="1" dirty="0"/>
              <a:t>Rapid Re-Housing Case Management and Services:  </a:t>
            </a:r>
          </a:p>
          <a:p>
            <a:pPr marL="174708" indent="-174708" defTabSz="931774">
              <a:buFont typeface="Arial" panose="020B0604020202020204" pitchFamily="34" charset="0"/>
              <a:buChar char="•"/>
              <a:defRPr/>
            </a:pPr>
            <a:r>
              <a:rPr lang="en-US" dirty="0"/>
              <a:t>The goals of rapid re-housing case management is to help participants obtain and move into permanent housing, support participants to stabilize in housing, and connect them to community and mainstream services and supports if needed. </a:t>
            </a:r>
          </a:p>
          <a:p>
            <a:pPr marL="174708" indent="-174708" defTabSz="931774">
              <a:buFont typeface="Arial" panose="020B0604020202020204" pitchFamily="34" charset="0"/>
              <a:buChar char="•"/>
              <a:defRPr/>
            </a:pPr>
            <a:r>
              <a:rPr lang="en-US" dirty="0"/>
              <a:t>Rapid re-housing is a short-term crisis intervention. So, the intent of rapid re-housing case management is not to build a long-term services relationship, but instead to assist a household in accessing and stabilizing in a housing unit. Because of that, case management focuses on navigating barriers to tenancy and helping participants to build a support system.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304D0C2-B2D0-4558-82ED-F54D604F438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4767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04D0C2-B2D0-4558-82ED-F54D604F438E}" type="slidenum">
              <a:rPr lang="en-US" smtClean="0"/>
              <a:t>6</a:t>
            </a:fld>
            <a:endParaRPr lang="en-US"/>
          </a:p>
        </p:txBody>
      </p:sp>
    </p:spTree>
    <p:extLst>
      <p:ext uri="{BB962C8B-B14F-4D97-AF65-F5344CB8AC3E}">
        <p14:creationId xmlns:p14="http://schemas.microsoft.com/office/powerpoint/2010/main" val="395721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839AE5-09EA-3542-AB0D-CA0BF76C733A}"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3668509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80341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1089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839AE5-09EA-3542-AB0D-CA0BF76C733A}"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204058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839AE5-09EA-3542-AB0D-CA0BF76C733A}"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12189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839AE5-09EA-3542-AB0D-CA0BF76C733A}"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271637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839AE5-09EA-3542-AB0D-CA0BF76C733A}"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36990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39AE5-09EA-3542-AB0D-CA0BF76C733A}"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249190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39AE5-09EA-3542-AB0D-CA0BF76C733A}"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305542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109764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839AE5-09EA-3542-AB0D-CA0BF76C733A}"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B5C9C-FF98-F643-A5D8-9E1124FEADD0}" type="slidenum">
              <a:rPr lang="en-US" smtClean="0"/>
              <a:t>‹#›</a:t>
            </a:fld>
            <a:endParaRPr lang="en-US"/>
          </a:p>
        </p:txBody>
      </p:sp>
    </p:spTree>
    <p:extLst>
      <p:ext uri="{BB962C8B-B14F-4D97-AF65-F5344CB8AC3E}">
        <p14:creationId xmlns:p14="http://schemas.microsoft.com/office/powerpoint/2010/main" val="181772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839AE5-09EA-3542-AB0D-CA0BF76C733A}" type="datetimeFigureOut">
              <a:rPr lang="en-US" smtClean="0"/>
              <a:t>11/15/2016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B5C9C-FF98-F643-A5D8-9E1124FEADD0}" type="slidenum">
              <a:rPr lang="en-US" smtClean="0"/>
              <a:t>‹#›</a:t>
            </a:fld>
            <a:endParaRPr lang="en-US"/>
          </a:p>
        </p:txBody>
      </p:sp>
    </p:spTree>
    <p:extLst>
      <p:ext uri="{BB962C8B-B14F-4D97-AF65-F5344CB8AC3E}">
        <p14:creationId xmlns:p14="http://schemas.microsoft.com/office/powerpoint/2010/main" val="41782580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3988" y="3894264"/>
            <a:ext cx="8385048" cy="461665"/>
          </a:xfrm>
          <a:prstGeom prst="rect">
            <a:avLst/>
          </a:prstGeom>
          <a:noFill/>
        </p:spPr>
        <p:txBody>
          <a:bodyPr wrap="square" rtlCol="0">
            <a:spAutoFit/>
          </a:bodyPr>
          <a:lstStyle/>
          <a:p>
            <a:pPr algn="ctr"/>
            <a:r>
              <a:rPr lang="en-US" sz="2400" b="1" spc="150" dirty="0">
                <a:solidFill>
                  <a:srgbClr val="00A698"/>
                </a:solidFill>
              </a:rPr>
              <a:t>Ending </a:t>
            </a:r>
            <a:r>
              <a:rPr lang="en-US" sz="2400" b="1" spc="150" dirty="0" smtClean="0">
                <a:solidFill>
                  <a:srgbClr val="00A698"/>
                </a:solidFill>
              </a:rPr>
              <a:t>Family Homelessness:  Best Practices </a:t>
            </a:r>
            <a:endParaRPr lang="en-US" sz="2400" b="1" spc="150" dirty="0">
              <a:solidFill>
                <a:srgbClr val="00A698"/>
              </a:solidFill>
            </a:endParaRPr>
          </a:p>
        </p:txBody>
      </p:sp>
    </p:spTree>
    <p:extLst>
      <p:ext uri="{BB962C8B-B14F-4D97-AF65-F5344CB8AC3E}">
        <p14:creationId xmlns:p14="http://schemas.microsoft.com/office/powerpoint/2010/main" val="189322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8100" y="457200"/>
            <a:ext cx="8839200" cy="533400"/>
          </a:xfrm>
        </p:spPr>
        <p:txBody>
          <a:bodyPr/>
          <a:lstStyle/>
          <a:p>
            <a:pPr algn="ctr" eaLnBrk="1" hangingPunct="1"/>
            <a:r>
              <a:rPr lang="en-US" altLang="en-US" sz="2800" b="1"/>
              <a:t>Questions?</a:t>
            </a:r>
          </a:p>
        </p:txBody>
      </p:sp>
      <p:sp>
        <p:nvSpPr>
          <p:cNvPr id="32771" name="Rectangle 3"/>
          <p:cNvSpPr>
            <a:spLocks noGrp="1" noChangeArrowheads="1"/>
          </p:cNvSpPr>
          <p:nvPr>
            <p:ph type="body" idx="4294967295"/>
          </p:nvPr>
        </p:nvSpPr>
        <p:spPr bwMode="auto">
          <a:xfrm>
            <a:off x="457200" y="1600204"/>
            <a:ext cx="8229600" cy="45259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FontTx/>
              <a:buNone/>
            </a:pPr>
            <a:endParaRPr lang="en-US" altLang="en-US" dirty="0"/>
          </a:p>
          <a:p>
            <a:pPr algn="ctr" eaLnBrk="1" hangingPunct="1">
              <a:buFontTx/>
              <a:buNone/>
            </a:pPr>
            <a:r>
              <a:rPr lang="en-US" altLang="en-US" dirty="0"/>
              <a:t>Sharon McDonald</a:t>
            </a:r>
          </a:p>
          <a:p>
            <a:pPr algn="ctr" eaLnBrk="1" hangingPunct="1">
              <a:buFontTx/>
              <a:buNone/>
            </a:pPr>
            <a:r>
              <a:rPr lang="en-US" altLang="en-US" dirty="0"/>
              <a:t>National Alliance to End Homelessness</a:t>
            </a:r>
          </a:p>
          <a:p>
            <a:pPr algn="ctr" eaLnBrk="1" hangingPunct="1">
              <a:buFontTx/>
              <a:buNone/>
            </a:pPr>
            <a:r>
              <a:rPr lang="en-US" altLang="en-US" dirty="0"/>
              <a:t>(202) 942-8253</a:t>
            </a:r>
          </a:p>
          <a:p>
            <a:pPr algn="ctr" eaLnBrk="1" hangingPunct="1">
              <a:buFontTx/>
              <a:buNone/>
            </a:pPr>
            <a:r>
              <a:rPr lang="en-US" altLang="en-US" dirty="0"/>
              <a:t>smcdonald@naeh.org</a:t>
            </a:r>
          </a:p>
        </p:txBody>
      </p:sp>
    </p:spTree>
    <p:extLst>
      <p:ext uri="{BB962C8B-B14F-4D97-AF65-F5344CB8AC3E}">
        <p14:creationId xmlns:p14="http://schemas.microsoft.com/office/powerpoint/2010/main" val="10383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 New Framework for Ending Homelessness</a:t>
            </a:r>
          </a:p>
        </p:txBody>
      </p:sp>
      <p:sp>
        <p:nvSpPr>
          <p:cNvPr id="3" name="Content Placeholder 2"/>
          <p:cNvSpPr>
            <a:spLocks noGrp="1"/>
          </p:cNvSpPr>
          <p:nvPr>
            <p:ph idx="1"/>
          </p:nvPr>
        </p:nvSpPr>
        <p:spPr/>
        <p:txBody>
          <a:bodyPr/>
          <a:lstStyle/>
          <a:p>
            <a:r>
              <a:rPr lang="en-US" b="1" dirty="0"/>
              <a:t>Chronic Homelessness</a:t>
            </a:r>
          </a:p>
          <a:p>
            <a:pPr lvl="1"/>
            <a:r>
              <a:rPr lang="en-US" dirty="0">
                <a:solidFill>
                  <a:srgbClr val="003959"/>
                </a:solidFill>
              </a:rPr>
              <a:t>Understanding the Scale </a:t>
            </a:r>
          </a:p>
          <a:p>
            <a:pPr lvl="1"/>
            <a:r>
              <a:rPr lang="en-US" dirty="0">
                <a:solidFill>
                  <a:srgbClr val="003959"/>
                </a:solidFill>
              </a:rPr>
              <a:t>Evidence for Permanent Supportive Housing</a:t>
            </a:r>
          </a:p>
          <a:p>
            <a:pPr lvl="1"/>
            <a:r>
              <a:rPr lang="en-US" dirty="0">
                <a:solidFill>
                  <a:srgbClr val="003959"/>
                </a:solidFill>
              </a:rPr>
              <a:t>Rise of Housing First Philosophy/Approach </a:t>
            </a:r>
          </a:p>
          <a:p>
            <a:r>
              <a:rPr lang="en-US" b="1" dirty="0"/>
              <a:t>Family Homelessness </a:t>
            </a:r>
          </a:p>
          <a:p>
            <a:pPr lvl="1"/>
            <a:r>
              <a:rPr lang="en-US" dirty="0"/>
              <a:t>Increased Understanding of the Dynamics</a:t>
            </a:r>
          </a:p>
          <a:p>
            <a:pPr lvl="1"/>
            <a:r>
              <a:rPr lang="en-US" dirty="0"/>
              <a:t>Exploring New Approaches, Questioning Old Strategies </a:t>
            </a:r>
          </a:p>
        </p:txBody>
      </p:sp>
    </p:spTree>
    <p:extLst>
      <p:ext uri="{BB962C8B-B14F-4D97-AF65-F5344CB8AC3E}">
        <p14:creationId xmlns:p14="http://schemas.microsoft.com/office/powerpoint/2010/main" val="2379846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altLang="en-US" sz="2800" b="1"/>
              <a:t>Improving Family Homeless Systems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723443"/>
              </p:ext>
            </p:extLst>
          </p:nvPr>
        </p:nvGraphicFramePr>
        <p:xfrm>
          <a:off x="457200" y="1209369"/>
          <a:ext cx="8229600" cy="4490221"/>
        </p:xfrm>
        <a:graphic>
          <a:graphicData uri="http://schemas.openxmlformats.org/drawingml/2006/table">
            <a:tbl>
              <a:tblPr firstRow="1" bandRow="1">
                <a:tableStyleId>{5C22544A-7EE6-4342-B048-85BDC9FD1C3A}</a:tableStyleId>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3032760">
                  <a:extLst>
                    <a:ext uri="{9D8B030D-6E8A-4147-A177-3AD203B41FA5}">
                      <a16:colId xmlns="" xmlns:a16="http://schemas.microsoft.com/office/drawing/2014/main" val="20002"/>
                    </a:ext>
                  </a:extLst>
                </a:gridCol>
                <a:gridCol w="2286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tblGrid>
              <a:tr h="755296">
                <a:tc>
                  <a:txBody>
                    <a:bodyPr/>
                    <a:lstStyle/>
                    <a:p>
                      <a:r>
                        <a:rPr lang="en-US" sz="1800" dirty="0">
                          <a:solidFill>
                            <a:schemeClr val="tx1"/>
                          </a:solidFill>
                        </a:rPr>
                        <a:t>Service</a:t>
                      </a:r>
                      <a:r>
                        <a:rPr lang="en-US" sz="1800" baseline="0" dirty="0">
                          <a:solidFill>
                            <a:schemeClr val="tx1"/>
                          </a:solidFill>
                        </a:rPr>
                        <a:t> Pattern</a:t>
                      </a:r>
                      <a:endParaRPr lang="en-US" sz="1800" dirty="0">
                        <a:solidFill>
                          <a:schemeClr val="tx1"/>
                        </a:solidFill>
                      </a:endParaRPr>
                    </a:p>
                  </a:txBody>
                  <a:tcPr marT="45722" marB="45722"/>
                </a:tc>
                <a:tc>
                  <a:txBody>
                    <a:bodyPr/>
                    <a:lstStyle/>
                    <a:p>
                      <a:r>
                        <a:rPr lang="en-US" sz="1800" b="1" dirty="0">
                          <a:solidFill>
                            <a:schemeClr val="tx1"/>
                          </a:solidFill>
                        </a:rPr>
                        <a:t>Percent </a:t>
                      </a:r>
                    </a:p>
                  </a:txBody>
                  <a:tcPr marT="45722" marB="45722"/>
                </a:tc>
                <a:tc>
                  <a:txBody>
                    <a:bodyPr/>
                    <a:lstStyle/>
                    <a:p>
                      <a:r>
                        <a:rPr lang="en-US" sz="1800" dirty="0">
                          <a:solidFill>
                            <a:schemeClr val="tx1"/>
                          </a:solidFill>
                        </a:rPr>
                        <a:t>Current/Historical</a:t>
                      </a:r>
                      <a:r>
                        <a:rPr lang="en-US" sz="1800" baseline="0" dirty="0">
                          <a:solidFill>
                            <a:schemeClr val="tx1"/>
                          </a:solidFill>
                        </a:rPr>
                        <a:t> Response</a:t>
                      </a:r>
                      <a:endParaRPr lang="en-US" sz="1800" dirty="0">
                        <a:solidFill>
                          <a:schemeClr val="tx1"/>
                        </a:solidFill>
                      </a:endParaRPr>
                    </a:p>
                  </a:txBody>
                  <a:tcPr marT="45722" marB="45722"/>
                </a:tc>
                <a:tc>
                  <a:txBody>
                    <a:bodyPr/>
                    <a:lstStyle/>
                    <a:p>
                      <a:endParaRPr lang="en-US" sz="1800" dirty="0">
                        <a:solidFill>
                          <a:schemeClr val="tx1"/>
                        </a:solidFill>
                      </a:endParaRPr>
                    </a:p>
                  </a:txBody>
                  <a:tcPr marT="45722" marB="45722"/>
                </a:tc>
                <a:tc>
                  <a:txBody>
                    <a:bodyPr/>
                    <a:lstStyle/>
                    <a:p>
                      <a:r>
                        <a:rPr lang="en-US" sz="1800" dirty="0">
                          <a:solidFill>
                            <a:schemeClr val="tx1"/>
                          </a:solidFill>
                        </a:rPr>
                        <a:t>New Response</a:t>
                      </a:r>
                    </a:p>
                  </a:txBody>
                  <a:tcPr marT="45722" marB="45722"/>
                </a:tc>
                <a:extLst>
                  <a:ext uri="{0D108BD9-81ED-4DB2-BD59-A6C34878D82A}">
                    <a16:rowId xmlns="" xmlns:a16="http://schemas.microsoft.com/office/drawing/2014/main" val="10000"/>
                  </a:ext>
                </a:extLst>
              </a:tr>
              <a:tr h="1078993">
                <a:tc>
                  <a:txBody>
                    <a:bodyPr/>
                    <a:lstStyle/>
                    <a:p>
                      <a:r>
                        <a:rPr lang="en-US" sz="1800" dirty="0">
                          <a:solidFill>
                            <a:schemeClr val="tx1"/>
                          </a:solidFill>
                        </a:rPr>
                        <a:t>Temporary</a:t>
                      </a:r>
                      <a:r>
                        <a:rPr lang="en-US" sz="1800" dirty="0"/>
                        <a:t> </a:t>
                      </a:r>
                    </a:p>
                  </a:txBody>
                  <a:tcPr marT="45722" marB="45722"/>
                </a:tc>
                <a:tc>
                  <a:txBody>
                    <a:bodyPr/>
                    <a:lstStyle/>
                    <a:p>
                      <a:r>
                        <a:rPr lang="en-US" sz="1800" dirty="0"/>
                        <a:t>72-80%</a:t>
                      </a:r>
                    </a:p>
                  </a:txBody>
                  <a:tcPr marT="45722" marB="45722"/>
                </a:tc>
                <a:tc>
                  <a:txBody>
                    <a:bodyPr/>
                    <a:lstStyle/>
                    <a:p>
                      <a:r>
                        <a:rPr lang="en-US" sz="1800" dirty="0"/>
                        <a:t>Short</a:t>
                      </a:r>
                      <a:r>
                        <a:rPr lang="en-US" sz="1800" baseline="0" dirty="0"/>
                        <a:t> shelter/TH stays</a:t>
                      </a:r>
                      <a:endParaRPr lang="en-US" sz="1800" dirty="0"/>
                    </a:p>
                  </a:txBody>
                  <a:tcPr marT="45722" marB="45722"/>
                </a:tc>
                <a:tc>
                  <a:txBody>
                    <a:bodyPr/>
                    <a:lstStyle/>
                    <a:p>
                      <a:endParaRPr lang="en-US" sz="1800" dirty="0"/>
                    </a:p>
                  </a:txBody>
                  <a:tcPr marT="45722" marB="45722"/>
                </a:tc>
                <a:tc>
                  <a:txBody>
                    <a:bodyPr/>
                    <a:lstStyle/>
                    <a:p>
                      <a:r>
                        <a:rPr lang="en-US" sz="1800" dirty="0"/>
                        <a:t>Rapid Re-housing when necessary</a:t>
                      </a:r>
                    </a:p>
                  </a:txBody>
                  <a:tcPr marT="45722" marB="45722"/>
                </a:tc>
                <a:extLst>
                  <a:ext uri="{0D108BD9-81ED-4DB2-BD59-A6C34878D82A}">
                    <a16:rowId xmlns="" xmlns:a16="http://schemas.microsoft.com/office/drawing/2014/main" val="10001"/>
                  </a:ext>
                </a:extLst>
              </a:tr>
              <a:tr h="755296">
                <a:tc>
                  <a:txBody>
                    <a:bodyPr/>
                    <a:lstStyle/>
                    <a:p>
                      <a:r>
                        <a:rPr lang="en-US" sz="1800" dirty="0"/>
                        <a:t>Long-Stays</a:t>
                      </a:r>
                    </a:p>
                  </a:txBody>
                  <a:tcPr marT="45722" marB="45722"/>
                </a:tc>
                <a:tc>
                  <a:txBody>
                    <a:bodyPr/>
                    <a:lstStyle/>
                    <a:p>
                      <a:r>
                        <a:rPr lang="en-US" sz="1800" dirty="0"/>
                        <a:t>15-20%</a:t>
                      </a:r>
                    </a:p>
                  </a:txBody>
                  <a:tcPr marT="45722" marB="45722"/>
                </a:tc>
                <a:tc>
                  <a:txBody>
                    <a:bodyPr/>
                    <a:lstStyle/>
                    <a:p>
                      <a:r>
                        <a:rPr lang="en-US" sz="1800" dirty="0"/>
                        <a:t>Long transitional</a:t>
                      </a:r>
                      <a:r>
                        <a:rPr lang="en-US" sz="1800" baseline="0" dirty="0"/>
                        <a:t> housing stays</a:t>
                      </a:r>
                      <a:endParaRPr lang="en-US" sz="1800" dirty="0"/>
                    </a:p>
                  </a:txBody>
                  <a:tcPr marT="45722" marB="45722"/>
                </a:tc>
                <a:tc>
                  <a:txBody>
                    <a:bodyPr/>
                    <a:lstStyle/>
                    <a:p>
                      <a:endParaRPr lang="en-US" sz="1800" dirty="0"/>
                    </a:p>
                  </a:txBody>
                  <a:tcPr marT="45722" marB="45722"/>
                </a:tc>
                <a:tc>
                  <a:txBody>
                    <a:bodyPr/>
                    <a:lstStyle/>
                    <a:p>
                      <a:r>
                        <a:rPr lang="en-US" sz="1800" dirty="0"/>
                        <a:t>Rapid Re-housing</a:t>
                      </a:r>
                    </a:p>
                  </a:txBody>
                  <a:tcPr marT="45722" marB="45722"/>
                </a:tc>
                <a:extLst>
                  <a:ext uri="{0D108BD9-81ED-4DB2-BD59-A6C34878D82A}">
                    <a16:rowId xmlns="" xmlns:a16="http://schemas.microsoft.com/office/drawing/2014/main" val="10002"/>
                  </a:ext>
                </a:extLst>
              </a:tr>
              <a:tr h="1441584">
                <a:tc>
                  <a:txBody>
                    <a:bodyPr/>
                    <a:lstStyle/>
                    <a:p>
                      <a:r>
                        <a:rPr lang="en-US" sz="1800" dirty="0"/>
                        <a:t>Episodic</a:t>
                      </a:r>
                      <a:r>
                        <a:rPr lang="en-US" sz="1800" baseline="0" dirty="0"/>
                        <a:t> </a:t>
                      </a:r>
                      <a:endParaRPr lang="en-US" sz="1800" dirty="0"/>
                    </a:p>
                  </a:txBody>
                  <a:tcPr marT="45722" marB="45722"/>
                </a:tc>
                <a:tc>
                  <a:txBody>
                    <a:bodyPr/>
                    <a:lstStyle/>
                    <a:p>
                      <a:r>
                        <a:rPr lang="en-US" sz="1800" dirty="0"/>
                        <a:t>5</a:t>
                      </a:r>
                      <a:r>
                        <a:rPr lang="en-US" sz="1800" baseline="0" dirty="0"/>
                        <a:t> – 8%</a:t>
                      </a:r>
                      <a:endParaRPr lang="en-US" sz="1800" dirty="0"/>
                    </a:p>
                  </a:txBody>
                  <a:tcPr marT="45722" marB="45722"/>
                </a:tc>
                <a:tc>
                  <a:txBody>
                    <a:bodyPr/>
                    <a:lstStyle/>
                    <a:p>
                      <a:r>
                        <a:rPr lang="en-US" sz="1800" dirty="0"/>
                        <a:t>Multiple shelter stays</a:t>
                      </a:r>
                    </a:p>
                  </a:txBody>
                  <a:tcPr marT="45722" marB="45722"/>
                </a:tc>
                <a:tc>
                  <a:txBody>
                    <a:bodyPr/>
                    <a:lstStyle/>
                    <a:p>
                      <a:endParaRPr lang="en-US" sz="1800" dirty="0"/>
                    </a:p>
                  </a:txBody>
                  <a:tcPr marT="45722" marB="45722"/>
                </a:tc>
                <a:tc>
                  <a:txBody>
                    <a:bodyPr/>
                    <a:lstStyle/>
                    <a:p>
                      <a:r>
                        <a:rPr lang="en-US" sz="1800" dirty="0"/>
                        <a:t>Intensive</a:t>
                      </a:r>
                      <a:r>
                        <a:rPr lang="en-US" sz="1800" baseline="0" dirty="0"/>
                        <a:t> housing &amp;  service models – including PSH</a:t>
                      </a:r>
                      <a:endParaRPr lang="en-US" sz="1800" dirty="0"/>
                    </a:p>
                  </a:txBody>
                  <a:tcPr marT="45722" marB="45722"/>
                </a:tc>
                <a:extLst>
                  <a:ext uri="{0D108BD9-81ED-4DB2-BD59-A6C34878D82A}">
                    <a16:rowId xmlns="" xmlns:a16="http://schemas.microsoft.com/office/drawing/2014/main" val="10003"/>
                  </a:ext>
                </a:extLst>
              </a:tr>
              <a:tr h="437592">
                <a:tc>
                  <a:txBody>
                    <a:bodyPr/>
                    <a:lstStyle/>
                    <a:p>
                      <a:endParaRPr lang="en-US" sz="1800"/>
                    </a:p>
                  </a:txBody>
                  <a:tcPr marT="45722" marB="45722"/>
                </a:tc>
                <a:tc>
                  <a:txBody>
                    <a:bodyPr/>
                    <a:lstStyle/>
                    <a:p>
                      <a:endParaRPr lang="en-US" sz="1800"/>
                    </a:p>
                  </a:txBody>
                  <a:tcPr marT="45722" marB="45722"/>
                </a:tc>
                <a:tc>
                  <a:txBody>
                    <a:bodyPr/>
                    <a:lstStyle/>
                    <a:p>
                      <a:endParaRPr lang="en-US" sz="1800" dirty="0"/>
                    </a:p>
                  </a:txBody>
                  <a:tcPr marT="45722" marB="45722"/>
                </a:tc>
                <a:tc>
                  <a:txBody>
                    <a:bodyPr/>
                    <a:lstStyle/>
                    <a:p>
                      <a:endParaRPr lang="en-US" sz="1800" dirty="0"/>
                    </a:p>
                  </a:txBody>
                  <a:tcPr marT="45722" marB="45722"/>
                </a:tc>
                <a:tc>
                  <a:txBody>
                    <a:bodyPr/>
                    <a:lstStyle/>
                    <a:p>
                      <a:endParaRPr lang="en-US" sz="1800" dirty="0"/>
                    </a:p>
                  </a:txBody>
                  <a:tcPr marT="45722" marB="45722"/>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3624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0" y="-51517"/>
            <a:ext cx="8867104" cy="1143000"/>
          </a:xfrm>
        </p:spPr>
        <p:txBody>
          <a:bodyPr>
            <a:noAutofit/>
          </a:bodyPr>
          <a:lstStyle/>
          <a:p>
            <a:r>
              <a:rPr lang="en-US" sz="3600" dirty="0"/>
              <a:t>Core Components of Rapid Re-Housing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04" t="43718" r="22870" b="17822"/>
          <a:stretch/>
        </p:blipFill>
        <p:spPr bwMode="auto">
          <a:xfrm>
            <a:off x="223421" y="1424329"/>
            <a:ext cx="8507895" cy="32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87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lgn="ctr"/>
            <a:r>
              <a:rPr lang="en-US" altLang="en-US" sz="3200" b="1" dirty="0"/>
              <a:t>Changing Homeless Services/Policy </a:t>
            </a:r>
          </a:p>
        </p:txBody>
      </p:sp>
      <p:sp>
        <p:nvSpPr>
          <p:cNvPr id="17411" name="Content Placeholder 2"/>
          <p:cNvSpPr>
            <a:spLocks noGrp="1"/>
          </p:cNvSpPr>
          <p:nvPr>
            <p:ph idx="1"/>
          </p:nvPr>
        </p:nvSpPr>
        <p:spPr bwMode="auto">
          <a:xfrm>
            <a:off x="381000" y="1417638"/>
            <a:ext cx="8229600" cy="44964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sz="2400" dirty="0"/>
              <a:t>Diversion vs. Prevention  </a:t>
            </a:r>
          </a:p>
          <a:p>
            <a:endParaRPr lang="en-US" altLang="en-US" sz="2400" dirty="0"/>
          </a:p>
          <a:p>
            <a:r>
              <a:rPr lang="en-US" altLang="en-US" sz="2400" dirty="0"/>
              <a:t>Increasing Reliance on Rapid Re-Housing </a:t>
            </a:r>
          </a:p>
          <a:p>
            <a:endParaRPr lang="en-US" altLang="en-US" sz="2400" dirty="0"/>
          </a:p>
          <a:p>
            <a:r>
              <a:rPr lang="en-US" altLang="en-US" sz="2400" dirty="0"/>
              <a:t>Downsizing &amp; Reallocating TH Resources/Strategic Re-use of Transitional Housing Resources</a:t>
            </a:r>
          </a:p>
          <a:p>
            <a:endParaRPr lang="en-US" altLang="en-US" sz="2400" dirty="0"/>
          </a:p>
          <a:p>
            <a:r>
              <a:rPr lang="en-US" altLang="en-US" sz="2400" dirty="0"/>
              <a:t>Permanent Supportive Housing/Other Permanent Housing Resources Strictly Targeted to Maximize Impact</a:t>
            </a:r>
          </a:p>
        </p:txBody>
      </p:sp>
    </p:spTree>
    <p:extLst>
      <p:ext uri="{BB962C8B-B14F-4D97-AF65-F5344CB8AC3E}">
        <p14:creationId xmlns:p14="http://schemas.microsoft.com/office/powerpoint/2010/main" val="2427213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ctr"/>
            <a:r>
              <a:rPr lang="en-US" altLang="en-US" sz="3200" b="1" dirty="0"/>
              <a:t>Findings from Communities “right-sizing” their system</a:t>
            </a:r>
          </a:p>
        </p:txBody>
      </p:sp>
      <p:sp>
        <p:nvSpPr>
          <p:cNvPr id="17411" name="Content Placeholder 2"/>
          <p:cNvSpPr>
            <a:spLocks noGrp="1"/>
          </p:cNvSpPr>
          <p:nvPr>
            <p:ph idx="1"/>
          </p:nvPr>
        </p:nvSpPr>
        <p:spPr bwMode="auto">
          <a:xfrm>
            <a:off x="457200" y="1474839"/>
            <a:ext cx="82296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defRPr/>
            </a:pPr>
            <a:r>
              <a:rPr lang="en-US" altLang="en-US" sz="2400" b="1" dirty="0"/>
              <a:t>Salt Lake City </a:t>
            </a:r>
            <a:r>
              <a:rPr lang="en-US" altLang="en-US" sz="2400" dirty="0"/>
              <a:t>– During the recession, reduced average length of shelter stay in half, allowed community to shelter higher numbers of families with no new shelter capacity. </a:t>
            </a:r>
          </a:p>
          <a:p>
            <a:pPr>
              <a:defRPr/>
            </a:pPr>
            <a:endParaRPr lang="en-US" altLang="en-US" sz="2400" b="1" dirty="0"/>
          </a:p>
          <a:p>
            <a:pPr>
              <a:defRPr/>
            </a:pPr>
            <a:r>
              <a:rPr lang="en-US" altLang="en-US" sz="2400" b="1" dirty="0"/>
              <a:t>San Francisco </a:t>
            </a:r>
            <a:r>
              <a:rPr lang="en-US" altLang="en-US" sz="2400" dirty="0"/>
              <a:t>– Increase in RRH capacity resulted in decrease in shelter waitlist. </a:t>
            </a:r>
          </a:p>
          <a:p>
            <a:pPr>
              <a:defRPr/>
            </a:pPr>
            <a:endParaRPr lang="en-US" altLang="en-US" sz="2400" b="1" dirty="0"/>
          </a:p>
          <a:p>
            <a:pPr>
              <a:defRPr/>
            </a:pPr>
            <a:r>
              <a:rPr lang="en-US" altLang="en-US" sz="2400" b="1" dirty="0"/>
              <a:t>Spokane</a:t>
            </a:r>
            <a:r>
              <a:rPr lang="en-US" altLang="en-US" sz="2400" dirty="0"/>
              <a:t> – Realigned family homeless service system resulted in doubling the number of families they serve annually with the same amount of funding. Fewer families denied shelter or living without shelter.</a:t>
            </a:r>
          </a:p>
          <a:p>
            <a:pPr marL="0" indent="0">
              <a:buFontTx/>
              <a:buNone/>
              <a:defRPr/>
            </a:pPr>
            <a:endParaRPr lang="en-US" altLang="en-US" sz="2400" b="1" dirty="0"/>
          </a:p>
        </p:txBody>
      </p:sp>
    </p:spTree>
    <p:extLst>
      <p:ext uri="{BB962C8B-B14F-4D97-AF65-F5344CB8AC3E}">
        <p14:creationId xmlns:p14="http://schemas.microsoft.com/office/powerpoint/2010/main" val="127911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solidFill>
                  <a:prstClr val="black"/>
                </a:solidFill>
              </a:rPr>
              <a:t>Findings from Communities “right-sizing” their system</a:t>
            </a:r>
            <a:endParaRPr lang="en-US" dirty="0"/>
          </a:p>
        </p:txBody>
      </p:sp>
      <p:sp>
        <p:nvSpPr>
          <p:cNvPr id="3" name="Content Placeholder 2"/>
          <p:cNvSpPr>
            <a:spLocks noGrp="1"/>
          </p:cNvSpPr>
          <p:nvPr>
            <p:ph idx="1"/>
          </p:nvPr>
        </p:nvSpPr>
        <p:spPr/>
        <p:txBody>
          <a:bodyPr>
            <a:normAutofit fontScale="85000" lnSpcReduction="10000"/>
          </a:bodyPr>
          <a:lstStyle/>
          <a:p>
            <a:r>
              <a:rPr lang="en-US" b="1" dirty="0"/>
              <a:t>Virginia. </a:t>
            </a:r>
            <a:r>
              <a:rPr lang="en-US" dirty="0"/>
              <a:t>Family homelessness declined 17% between 2015 and 2016, and 38% since 2010.</a:t>
            </a:r>
          </a:p>
          <a:p>
            <a:r>
              <a:rPr lang="en-US" b="1" dirty="0"/>
              <a:t>Los Angeles.  </a:t>
            </a:r>
            <a:r>
              <a:rPr lang="en-US" dirty="0"/>
              <a:t>Reduced family homelessness by 18% after adopting coordinated entry.  Unsheltered veteran homelessness decreased by 44%, overall veteran homelessness is down by 30%.</a:t>
            </a:r>
            <a:r>
              <a:rPr lang="en-US" b="1" dirty="0"/>
              <a:t> </a:t>
            </a:r>
          </a:p>
          <a:p>
            <a:r>
              <a:rPr lang="en-US" b="1" dirty="0"/>
              <a:t>Houston. </a:t>
            </a:r>
            <a:r>
              <a:rPr lang="en-US" dirty="0"/>
              <a:t>Overall homelessness declined by 46% between 2011 and 2015.  Family homelessness decreased 39% between 2012 and 2014. </a:t>
            </a:r>
          </a:p>
        </p:txBody>
      </p:sp>
    </p:spTree>
    <p:extLst>
      <p:ext uri="{BB962C8B-B14F-4D97-AF65-F5344CB8AC3E}">
        <p14:creationId xmlns:p14="http://schemas.microsoft.com/office/powerpoint/2010/main" val="597077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31491"/>
          </a:xfrm>
        </p:spPr>
        <p:txBody>
          <a:bodyPr>
            <a:normAutofit/>
          </a:bodyPr>
          <a:lstStyle/>
          <a:p>
            <a:pPr algn="ctr"/>
            <a:r>
              <a:rPr lang="en-US" altLang="en-US" sz="3200" b="1" dirty="0"/>
              <a:t>USICH Family Crisis System Framework </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106129"/>
            <a:ext cx="7132638" cy="492596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48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Looking Forward ….</a:t>
            </a:r>
            <a:endParaRPr lang="en-US" b="1" dirty="0"/>
          </a:p>
        </p:txBody>
      </p:sp>
      <p:sp>
        <p:nvSpPr>
          <p:cNvPr id="3" name="Content Placeholder 2"/>
          <p:cNvSpPr>
            <a:spLocks noGrp="1"/>
          </p:cNvSpPr>
          <p:nvPr>
            <p:ph idx="1"/>
          </p:nvPr>
        </p:nvSpPr>
        <p:spPr>
          <a:xfrm>
            <a:off x="457200" y="1294411"/>
            <a:ext cx="8229600" cy="4572000"/>
          </a:xfrm>
        </p:spPr>
        <p:txBody>
          <a:bodyPr>
            <a:normAutofit lnSpcReduction="10000"/>
          </a:bodyPr>
          <a:lstStyle/>
          <a:p>
            <a:r>
              <a:rPr lang="en-US" dirty="0" smtClean="0"/>
              <a:t>High Demand for Homelessness Services = Increasingly Challenging Housing Markets = Ongoing Need to Strategically Invest Resources for Maximum Impact</a:t>
            </a:r>
          </a:p>
          <a:p>
            <a:endParaRPr lang="en-US" dirty="0" smtClean="0"/>
          </a:p>
          <a:p>
            <a:r>
              <a:rPr lang="en-US" dirty="0" smtClean="0"/>
              <a:t>Improving RRH and Mainstream System Engagement in Ending Homelessness</a:t>
            </a:r>
          </a:p>
          <a:p>
            <a:endParaRPr lang="en-US" dirty="0"/>
          </a:p>
          <a:p>
            <a:r>
              <a:rPr lang="en-US" dirty="0" smtClean="0"/>
              <a:t>Policy Outlook…..?</a:t>
            </a:r>
          </a:p>
          <a:p>
            <a:endParaRPr lang="en-US" dirty="0"/>
          </a:p>
        </p:txBody>
      </p:sp>
    </p:spTree>
    <p:extLst>
      <p:ext uri="{BB962C8B-B14F-4D97-AF65-F5344CB8AC3E}">
        <p14:creationId xmlns:p14="http://schemas.microsoft.com/office/powerpoint/2010/main" val="329202977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3273</TotalTime>
  <Words>1022</Words>
  <Application>Microsoft Office PowerPoint</Application>
  <PresentationFormat>On-screen Show (4:3)</PresentationFormat>
  <Paragraphs>84</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Tw Cen MT</vt:lpstr>
      <vt:lpstr>1_Custom Design</vt:lpstr>
      <vt:lpstr>PowerPoint Presentation</vt:lpstr>
      <vt:lpstr>A New Framework for Ending Homelessness</vt:lpstr>
      <vt:lpstr>Improving Family Homeless Systems  </vt:lpstr>
      <vt:lpstr>Core Components of Rapid Re-Housing</vt:lpstr>
      <vt:lpstr>Changing Homeless Services/Policy </vt:lpstr>
      <vt:lpstr>Findings from Communities “right-sizing” their system</vt:lpstr>
      <vt:lpstr>Findings from Communities “right-sizing” their system</vt:lpstr>
      <vt:lpstr>USICH Family Crisis System Framework </vt:lpstr>
      <vt:lpstr>Looking Forward ….</vt:lpstr>
      <vt:lpstr>Questions?</vt:lpstr>
    </vt:vector>
  </TitlesOfParts>
  <Company>The Infantree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High</dc:creator>
  <cp:lastModifiedBy>Microsoft account</cp:lastModifiedBy>
  <cp:revision>98</cp:revision>
  <cp:lastPrinted>2016-10-25T16:40:19Z</cp:lastPrinted>
  <dcterms:created xsi:type="dcterms:W3CDTF">2015-04-10T14:02:00Z</dcterms:created>
  <dcterms:modified xsi:type="dcterms:W3CDTF">2016-11-15T14:50:24Z</dcterms:modified>
</cp:coreProperties>
</file>